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6"/>
  </p:notesMasterIdLst>
  <p:sldIdLst>
    <p:sldId id="257" r:id="rId2"/>
    <p:sldId id="258" r:id="rId3"/>
    <p:sldId id="269" r:id="rId4"/>
    <p:sldId id="270" r:id="rId5"/>
    <p:sldId id="271" r:id="rId6"/>
    <p:sldId id="272" r:id="rId7"/>
    <p:sldId id="273" r:id="rId8"/>
    <p:sldId id="277" r:id="rId9"/>
    <p:sldId id="275" r:id="rId10"/>
    <p:sldId id="264" r:id="rId11"/>
    <p:sldId id="265" r:id="rId12"/>
    <p:sldId id="266" r:id="rId13"/>
    <p:sldId id="27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995" autoAdjust="0"/>
    <p:restoredTop sz="85813" autoAdjust="0"/>
  </p:normalViewPr>
  <p:slideViewPr>
    <p:cSldViewPr>
      <p:cViewPr varScale="1">
        <p:scale>
          <a:sx n="66" d="100"/>
          <a:sy n="66" d="100"/>
        </p:scale>
        <p:origin x="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884349784180358"/>
          <c:y val="3.3196995824940546E-2"/>
          <c:w val="0.65311017397243931"/>
          <c:h val="0.77326532961716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2023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налоговые и неналоговые</c:v>
                </c:pt>
                <c:pt idx="1">
                  <c:v>Дотация на выравнивание бюджет</c:v>
                </c:pt>
                <c:pt idx="2">
                  <c:v>Субвенции бюджетам бюджетной системы РФ</c:v>
                </c:pt>
                <c:pt idx="3">
                  <c:v>Прочие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#,##0.00">
                  <c:v>270.89999999999998</c:v>
                </c:pt>
                <c:pt idx="1">
                  <c:v>2681.1</c:v>
                </c:pt>
                <c:pt idx="2">
                  <c:v>534</c:v>
                </c:pt>
                <c:pt idx="3">
                  <c:v>12049.8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A1-4D10-9918-7D1C94647AD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 2023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налоговые и неналоговые</c:v>
                </c:pt>
                <c:pt idx="1">
                  <c:v>Дотация на выравнивание бюджет</c:v>
                </c:pt>
                <c:pt idx="2">
                  <c:v>Субвенции бюджетам бюджетной системы РФ</c:v>
                </c:pt>
                <c:pt idx="3">
                  <c:v>Прочие межбюджетные трансферты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753.8</c:v>
                </c:pt>
                <c:pt idx="1">
                  <c:v>2681.4</c:v>
                </c:pt>
                <c:pt idx="2">
                  <c:v>533.20000000000005</c:v>
                </c:pt>
                <c:pt idx="3">
                  <c:v>12047.2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A1-4D10-9918-7D1C94647AD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7639680"/>
        <c:axId val="37847040"/>
      </c:barChart>
      <c:catAx>
        <c:axId val="376396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47040"/>
        <c:crosses val="autoZero"/>
        <c:auto val="1"/>
        <c:lblAlgn val="ctr"/>
        <c:lblOffset val="100"/>
        <c:noMultiLvlLbl val="0"/>
      </c:catAx>
      <c:valAx>
        <c:axId val="37847040"/>
        <c:scaling>
          <c:orientation val="minMax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63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-2.0843643635555645E-2"/>
                  <c:y val="-2.7596499199375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C5-4450-826B-F4BA3043792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5"/>
                <c:pt idx="0">
                  <c:v>Налоговые и неналоговые  доходы</c:v>
                </c:pt>
                <c:pt idx="1">
                  <c:v>налог на доходы физических лиц</c:v>
                </c:pt>
                <c:pt idx="2">
                  <c:v>налог на имущество</c:v>
                </c:pt>
                <c:pt idx="3">
                  <c:v>государственная пошлина</c:v>
                </c:pt>
                <c:pt idx="4">
                  <c:v>доходы от использования  имущества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5"/>
                <c:pt idx="0">
                  <c:v>1085.8</c:v>
                </c:pt>
                <c:pt idx="1">
                  <c:v>460.4</c:v>
                </c:pt>
                <c:pt idx="2">
                  <c:v>124.8</c:v>
                </c:pt>
                <c:pt idx="3">
                  <c:v>36.9</c:v>
                </c:pt>
                <c:pt idx="4">
                  <c:v>463.7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C5-4450-826B-F4BA304379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6">
                <a:lumMod val="9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0022126543657372E-2"/>
                  <c:y val="-8.27894975981267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C5-4450-826B-F4BA30437925}"/>
                </c:ext>
              </c:extLst>
            </c:dLbl>
            <c:dLbl>
              <c:idx val="1"/>
              <c:layout>
                <c:manualLayout>
                  <c:x val="2.9176934886022764E-2"/>
                  <c:y val="-2.75964991993755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C5-4450-826B-F4BA30437925}"/>
                </c:ext>
              </c:extLst>
            </c:dLbl>
            <c:dLbl>
              <c:idx val="2"/>
              <c:layout>
                <c:manualLayout>
                  <c:x val="1.6666666666666666E-2"/>
                  <c:y val="-6.24999999999994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C5-4450-826B-F4BA30437925}"/>
                </c:ext>
              </c:extLst>
            </c:dLbl>
            <c:dLbl>
              <c:idx val="3"/>
              <c:layout>
                <c:manualLayout>
                  <c:x val="1.166896757505269E-2"/>
                  <c:y val="-1.30674856090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C5-4450-826B-F4BA30437925}"/>
                </c:ext>
              </c:extLst>
            </c:dLbl>
            <c:dLbl>
              <c:idx val="4"/>
              <c:layout>
                <c:manualLayout>
                  <c:x val="3.3357918381841526E-3"/>
                  <c:y val="-2.4836849279438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C5-4450-826B-F4BA30437925}"/>
                </c:ext>
              </c:extLst>
            </c:dLbl>
            <c:dLbl>
              <c:idx val="5"/>
              <c:layout>
                <c:manualLayout>
                  <c:x val="1.334316735273661E-2"/>
                  <c:y val="-8.27894975981267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9C5-4450-826B-F4BA3043792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5"/>
                <c:pt idx="0">
                  <c:v>Налоговые и неналоговые  доходы</c:v>
                </c:pt>
                <c:pt idx="1">
                  <c:v>налог на доходы физических лиц</c:v>
                </c:pt>
                <c:pt idx="2">
                  <c:v>налог на имущество</c:v>
                </c:pt>
                <c:pt idx="3">
                  <c:v>государственная пошлина</c:v>
                </c:pt>
                <c:pt idx="4">
                  <c:v>доходы от использования  имущества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5"/>
                <c:pt idx="0">
                  <c:v>753.8</c:v>
                </c:pt>
                <c:pt idx="1">
                  <c:v>479.6</c:v>
                </c:pt>
                <c:pt idx="2">
                  <c:v>-180</c:v>
                </c:pt>
                <c:pt idx="3">
                  <c:v>42.1</c:v>
                </c:pt>
                <c:pt idx="4">
                  <c:v>412.1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C5-4450-826B-F4BA304379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9595392"/>
        <c:axId val="39643008"/>
        <c:axId val="0"/>
      </c:bar3DChart>
      <c:catAx>
        <c:axId val="39595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9643008"/>
        <c:crosses val="autoZero"/>
        <c:auto val="1"/>
        <c:lblAlgn val="ctr"/>
        <c:lblOffset val="100"/>
        <c:noMultiLvlLbl val="0"/>
      </c:catAx>
      <c:valAx>
        <c:axId val="39643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595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783751300360567"/>
          <c:y val="0.405535770821287"/>
          <c:w val="0.13093898657724901"/>
          <c:h val="0.1502931421830308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-6.4722676073708423E-3"/>
                  <c:y val="7.64395922579733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86-48EF-9653-0D315E70BEE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2260.6</c:v>
                </c:pt>
                <c:pt idx="1">
                  <c:v>534</c:v>
                </c:pt>
                <c:pt idx="2">
                  <c:v>1620</c:v>
                </c:pt>
                <c:pt idx="3">
                  <c:v>13601.2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86-48EF-9653-0D315E70BEE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3.8833605644225028E-2"/>
                  <c:y val="2.5479864085991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003977132000629E-2"/>
                      <c:h val="8.43383501246306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886-48EF-9653-0D315E70BEED}"/>
                </c:ext>
              </c:extLst>
            </c:dLbl>
            <c:dLbl>
              <c:idx val="1"/>
              <c:layout>
                <c:manualLayout>
                  <c:x val="1.2944535214741685E-2"/>
                  <c:y val="2.5479864085991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86-48EF-9653-0D315E70BEED}"/>
                </c:ext>
              </c:extLst>
            </c:dLbl>
            <c:dLbl>
              <c:idx val="2"/>
              <c:layout>
                <c:manualLayout>
                  <c:x val="1.29445352147416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86-48EF-9653-0D315E70BEED}"/>
                </c:ext>
              </c:extLst>
            </c:dLbl>
            <c:dLbl>
              <c:idx val="3"/>
              <c:layout>
                <c:manualLayout>
                  <c:x val="2.9125204233168792E-2"/>
                  <c:y val="-5.09597281719822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86-48EF-9653-0D315E70BEED}"/>
                </c:ext>
              </c:extLst>
            </c:dLbl>
            <c:dLbl>
              <c:idx val="4"/>
              <c:layout>
                <c:manualLayout>
                  <c:x val="1.2944535214741685E-2"/>
                  <c:y val="-5.09597281719823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886-48EF-9653-0D315E70BEE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2081.8000000000002</c:v>
                </c:pt>
                <c:pt idx="1">
                  <c:v>533.20000000000005</c:v>
                </c:pt>
                <c:pt idx="2">
                  <c:v>1620</c:v>
                </c:pt>
                <c:pt idx="3">
                  <c:v>12641.5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886-48EF-9653-0D315E70B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40478592"/>
        <c:axId val="40480128"/>
        <c:axId val="0"/>
      </c:bar3DChart>
      <c:catAx>
        <c:axId val="40478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0480128"/>
        <c:crosses val="autoZero"/>
        <c:auto val="1"/>
        <c:lblAlgn val="ctr"/>
        <c:lblOffset val="100"/>
        <c:noMultiLvlLbl val="0"/>
      </c:catAx>
      <c:valAx>
        <c:axId val="40480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4785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080DB-00D5-40FE-9277-E1BDB039E0D7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F4252-10ED-4DB9-94CA-86F89D424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959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F4252-10ED-4DB9-94CA-86F89D424C7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54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90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7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44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19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04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40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3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30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47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4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118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757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 txBox="1">
            <a:spLocks/>
          </p:cNvSpPr>
          <p:nvPr/>
        </p:nvSpPr>
        <p:spPr>
          <a:xfrm>
            <a:off x="935286" y="2025093"/>
            <a:ext cx="7273428" cy="280781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7CEE5">
                    <a:lumMod val="2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«Бюджет для граждан» - это документ, представленный в виде аналитического материала. Его основная цель – донести актуальную информацию о бюджете и отчет о его исполнении в простой для понимания форме. «Бюджет для граждан» предназначен для Вас, уважаемые жители района. «Бюджет для граждан», в доступной форме  знакомит всех желающих с основными целями, задачами и приоритетными направлениями бюджетной политики, с основными характеристиками бюджета и результатами его исполнения.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8747" y="764704"/>
            <a:ext cx="7200800" cy="116955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182880" lvl="0" algn="ctr">
              <a:spcBef>
                <a:spcPct val="0"/>
              </a:spcBef>
              <a:buClr>
                <a:srgbClr val="A379BB">
                  <a:lumMod val="75000"/>
                </a:srgbClr>
              </a:buClr>
              <a:buSzPct val="128000"/>
              <a:defRPr/>
            </a:pPr>
            <a:r>
              <a:rPr lang="ru-RU" sz="3500" b="1" dirty="0">
                <a:solidFill>
                  <a:schemeClr val="bg2">
                    <a:lumMod val="50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Уважаемые жители Чукотского муниципального района!</a:t>
            </a:r>
          </a:p>
        </p:txBody>
      </p:sp>
    </p:spTree>
    <p:extLst>
      <p:ext uri="{BB962C8B-B14F-4D97-AF65-F5344CB8AC3E}">
        <p14:creationId xmlns:p14="http://schemas.microsoft.com/office/powerpoint/2010/main" val="14607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080755398"/>
              </p:ext>
            </p:extLst>
          </p:nvPr>
        </p:nvGraphicFramePr>
        <p:xfrm>
          <a:off x="755576" y="1760042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67744" y="836712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Исполнение доходной части бюджета муниципального образования сельское поселение Лорино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62559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30024" y="495345"/>
            <a:ext cx="78839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Динамика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поступлений доходов в бюджет муниципального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образования сельское поселение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Лорино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81374872"/>
              </p:ext>
            </p:extLst>
          </p:nvPr>
        </p:nvGraphicFramePr>
        <p:xfrm>
          <a:off x="683568" y="1203231"/>
          <a:ext cx="7920880" cy="4602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207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465" y="908720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Исполнения расходов бюджета </a:t>
            </a:r>
            <a:r>
              <a:rPr lang="ru-RU" b="1" dirty="0" smtClean="0">
                <a:latin typeface="Times New Roman"/>
                <a:ea typeface="Times New Roman"/>
              </a:rPr>
              <a:t>Российской </a:t>
            </a:r>
            <a:r>
              <a:rPr lang="ru-RU" b="1" dirty="0">
                <a:latin typeface="Times New Roman"/>
                <a:ea typeface="Times New Roman"/>
              </a:rPr>
              <a:t>Федерации за </a:t>
            </a:r>
            <a:r>
              <a:rPr lang="ru-RU" b="1" dirty="0" smtClean="0">
                <a:latin typeface="Times New Roman"/>
                <a:ea typeface="Times New Roman"/>
              </a:rPr>
              <a:t>2023 год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95932635"/>
              </p:ext>
            </p:extLst>
          </p:nvPr>
        </p:nvGraphicFramePr>
        <p:xfrm>
          <a:off x="762481" y="1412776"/>
          <a:ext cx="7848872" cy="4984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430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188640"/>
            <a:ext cx="79208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Сравнительный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исполнения расходов бюджета муниципального образования сельское поселение Лорино по разделам и подразделам функциональной классификации расходов бюджетов Российской Федерации за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22022-2023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годы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001787"/>
              </p:ext>
            </p:extLst>
          </p:nvPr>
        </p:nvGraphicFramePr>
        <p:xfrm>
          <a:off x="755576" y="1706563"/>
          <a:ext cx="7632847" cy="4144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1301">
                  <a:extLst>
                    <a:ext uri="{9D8B030D-6E8A-4147-A177-3AD203B41FA5}">
                      <a16:colId xmlns:a16="http://schemas.microsoft.com/office/drawing/2014/main" val="572042410"/>
                    </a:ext>
                  </a:extLst>
                </a:gridCol>
                <a:gridCol w="3953498">
                  <a:extLst>
                    <a:ext uri="{9D8B030D-6E8A-4147-A177-3AD203B41FA5}">
                      <a16:colId xmlns:a16="http://schemas.microsoft.com/office/drawing/2014/main" val="1793404279"/>
                    </a:ext>
                  </a:extLst>
                </a:gridCol>
                <a:gridCol w="1053303">
                  <a:extLst>
                    <a:ext uri="{9D8B030D-6E8A-4147-A177-3AD203B41FA5}">
                      <a16:colId xmlns:a16="http://schemas.microsoft.com/office/drawing/2014/main" val="4130149624"/>
                    </a:ext>
                  </a:extLst>
                </a:gridCol>
                <a:gridCol w="981160">
                  <a:extLst>
                    <a:ext uri="{9D8B030D-6E8A-4147-A177-3AD203B41FA5}">
                      <a16:colId xmlns:a16="http://schemas.microsoft.com/office/drawing/2014/main" val="2064732320"/>
                    </a:ext>
                  </a:extLst>
                </a:gridCol>
                <a:gridCol w="793585">
                  <a:extLst>
                    <a:ext uri="{9D8B030D-6E8A-4147-A177-3AD203B41FA5}">
                      <a16:colId xmlns:a16="http://schemas.microsoft.com/office/drawing/2014/main" val="3967113580"/>
                    </a:ext>
                  </a:extLst>
                </a:gridCol>
              </a:tblGrid>
              <a:tr h="1710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(тыс.руб.)</a:t>
                      </a:r>
                      <a:endParaRPr lang="ru-RU" sz="12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073219"/>
                  </a:ext>
                </a:extLst>
              </a:tr>
              <a:tr h="452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разделов и подразделов функциональной классификации расходов бюджетов Российской Федерации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ctr"/>
                </a:tc>
                <a:extLst>
                  <a:ext uri="{0D108BD9-81ED-4DB2-BD59-A6C34878D82A}">
                    <a16:rowId xmlns:a16="http://schemas.microsoft.com/office/drawing/2014/main" val="414563887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1 894,1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2 081,8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109,9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299094327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высшего должностного лица субъекта Российской Федерации и органа местного самоуправления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1 646,9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1 724,8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170537803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81026028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0113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общегосударственные вопросы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3874727860"/>
                  </a:ext>
                </a:extLst>
              </a:tr>
              <a:tr h="13816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1108032006"/>
                  </a:ext>
                </a:extLst>
              </a:tr>
              <a:tr h="24258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Мобилизационная  и вневойсковая подготовка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279175336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1 462,2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20985037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0409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Дорожное хозяйство (дорожные фонды)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1 462,2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110,8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2343198003"/>
                  </a:ext>
                </a:extLst>
              </a:tr>
              <a:tr h="276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14 013,2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12 641,5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1796761311"/>
                  </a:ext>
                </a:extLst>
              </a:tr>
              <a:tr h="2997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Жилищное хозяйство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3 760,3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10 807,1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287,4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4061159474"/>
                  </a:ext>
                </a:extLst>
              </a:tr>
              <a:tr h="13816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10 252,9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1 834,4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9" marR="6579" marT="6579" marB="0"/>
                </a:tc>
                <a:extLst>
                  <a:ext uri="{0D108BD9-81ED-4DB2-BD59-A6C34878D82A}">
                    <a16:rowId xmlns:a16="http://schemas.microsoft.com/office/drawing/2014/main" val="1523479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868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84887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</a:rPr>
              <a:t>Исполнение по источникам финансирования дефицита бюджета</a:t>
            </a:r>
            <a:endParaRPr lang="ru-RU" sz="1600" dirty="0">
              <a:latin typeface="Times New Roman"/>
              <a:ea typeface="Times New Roman"/>
            </a:endParaRPr>
          </a:p>
          <a:p>
            <a:pPr indent="342900" algn="ctr"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</a:rPr>
              <a:t>в </a:t>
            </a:r>
            <a:r>
              <a:rPr lang="ru-RU" sz="1600" b="1" dirty="0" smtClean="0">
                <a:latin typeface="Times New Roman"/>
                <a:ea typeface="Times New Roman"/>
              </a:rPr>
              <a:t>2023 году</a:t>
            </a:r>
            <a:r>
              <a:rPr lang="ru-RU" sz="1600" b="1" dirty="0"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 планировался сбалансированным. Фактически бюджет исполнен с дефицитом, который составил 860,9 тыс. рублей.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бюджете сельского поселения на 01 января 2024 года остаток денежных средств составил 1 618 932,86 рублей, в том числе: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собственные доходы – 1 618 932,86 рублей;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Долговые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 в бюджете муниципального образования сельское поселение Лорино на 01.01.2024 года отсутствуют.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3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Исполнение </a:t>
            </a:r>
            <a:r>
              <a:rPr lang="ru-RU" b="1" dirty="0">
                <a:latin typeface="Times New Roman"/>
                <a:ea typeface="Times New Roman"/>
              </a:rPr>
              <a:t>бюджета муниципального образования 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сельское поселение </a:t>
            </a:r>
            <a:r>
              <a:rPr lang="ru-RU" b="1" dirty="0" err="1">
                <a:latin typeface="Times New Roman"/>
                <a:ea typeface="Times New Roman"/>
              </a:rPr>
              <a:t>Лорино</a:t>
            </a:r>
            <a:endParaRPr lang="ru-RU" sz="1600" dirty="0">
              <a:latin typeface="Times New Roman"/>
              <a:ea typeface="Times New Roman"/>
            </a:endParaRPr>
          </a:p>
          <a:p>
            <a:pPr indent="342900"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>Исполнение бюджета муниципального образования сельское поселение Лорино в </a:t>
            </a:r>
            <a:r>
              <a:rPr lang="ru-RU" dirty="0" smtClean="0">
                <a:latin typeface="Times New Roman"/>
                <a:ea typeface="Times New Roman"/>
              </a:rPr>
              <a:t>2023 </a:t>
            </a:r>
            <a:r>
              <a:rPr lang="ru-RU" dirty="0">
                <a:latin typeface="Times New Roman"/>
                <a:ea typeface="Times New Roman"/>
              </a:rPr>
              <a:t>году осуществлялось в соответствии с Соглашением между муниципальным образованием сельское поселение Лорино и муниципальным образованием Чукотский муниципальный район о передаче органам местного самоуправления муниципального образования Чукотский муниципальный район осуществления части своих полномочий по решению вопросов местного значения, за счет межбюджетных трансфертов, предоставляемых в бюджет муниципального образования Чукотский муниципальный район из бюджета сельского поселения Лорино – Управлением финансов, экономики и имущественных отношений муниципального образования Чукотский муниципальный район. Кассовое исполнение – Управлением </a:t>
            </a:r>
            <a:r>
              <a:rPr lang="ru-RU" dirty="0" smtClean="0">
                <a:latin typeface="Times New Roman"/>
                <a:ea typeface="Times New Roman"/>
              </a:rPr>
              <a:t>финансов, экономики и имущественных отношений муниципального образования Чукотский муниципальный район.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836712"/>
            <a:ext cx="7992888" cy="4797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Основные определения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Бюджет -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Бюджетный процесс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- регламентируемая законодательством Российской Федерации деятельность органов государственной власти, органов местного самоуправления и иных участников бюджетного процесса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Доходы бюджета -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поступающие в бюджет денежные средства, за исключением средств, являющихся в соответствии с Бюджетным Кодексом источниками финансирования дефицита бюджета;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912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0190" y="764704"/>
            <a:ext cx="8208912" cy="5919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Расходы бюджета -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Дефицит бюджета –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превышение расходов бюджета над его доходами;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Профицит бюджета -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превышение доходов бюджета над его расходами;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Межбюджетные трансферты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средства, предоставляемые одним бюджетом бюджетной системы Российской Федерации другому бюджету бюджетной системы Российской Федерации;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Дотации -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использования;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Субсидия -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бюджетные средства, предоставляемые юридическим и физическим лицам, бюджету другого уровня на условиях долевого финансирования программ, отраслей, предприятий и т.д.;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Субвенция -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бюджетные средства, предоставляемые бюджету другого уровня на безвозвратной и безвозмездной основе на осуществление целевых расходов.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851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686622"/>
              </p:ext>
            </p:extLst>
          </p:nvPr>
        </p:nvGraphicFramePr>
        <p:xfrm>
          <a:off x="1187625" y="692696"/>
          <a:ext cx="6912768" cy="56888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439411020"/>
                    </a:ext>
                  </a:extLst>
                </a:gridCol>
                <a:gridCol w="3252638">
                  <a:extLst>
                    <a:ext uri="{9D8B030D-6E8A-4147-A177-3AD203B41FA5}">
                      <a16:colId xmlns:a16="http://schemas.microsoft.com/office/drawing/2014/main" val="1217740569"/>
                    </a:ext>
                  </a:extLst>
                </a:gridCol>
                <a:gridCol w="709651">
                  <a:extLst>
                    <a:ext uri="{9D8B030D-6E8A-4147-A177-3AD203B41FA5}">
                      <a16:colId xmlns:a16="http://schemas.microsoft.com/office/drawing/2014/main" val="3063841848"/>
                    </a:ext>
                  </a:extLst>
                </a:gridCol>
                <a:gridCol w="703315">
                  <a:extLst>
                    <a:ext uri="{9D8B030D-6E8A-4147-A177-3AD203B41FA5}">
                      <a16:colId xmlns:a16="http://schemas.microsoft.com/office/drawing/2014/main" val="855269946"/>
                    </a:ext>
                  </a:extLst>
                </a:gridCol>
                <a:gridCol w="734997">
                  <a:extLst>
                    <a:ext uri="{9D8B030D-6E8A-4147-A177-3AD203B41FA5}">
                      <a16:colId xmlns:a16="http://schemas.microsoft.com/office/drawing/2014/main" val="3473635540"/>
                    </a:ext>
                  </a:extLst>
                </a:gridCol>
              </a:tblGrid>
              <a:tr h="50405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поступивших доходов бюджета муниципального образования сельское поселение Лорино по состоянию на 01 января 2024 г.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8636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(тыс. рублей)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064268"/>
                  </a:ext>
                </a:extLst>
              </a:tr>
              <a:tr h="849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бюджетной классификации Российской Федерации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доходов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Поступило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extLst>
                  <a:ext uri="{0D108BD9-81ED-4DB2-BD59-A6C34878D82A}">
                    <a16:rowId xmlns:a16="http://schemas.microsoft.com/office/drawing/2014/main" val="1715730480"/>
                  </a:ext>
                </a:extLst>
              </a:tr>
              <a:tr h="2380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3027248719"/>
                  </a:ext>
                </a:extLst>
              </a:tr>
              <a:tr h="3809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1 00 00000 00 0000 000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270,9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753,8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278,3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357354992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1 01 00000 00 0000 000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 НА  ПРИБЫЛЬ,  ДОХОДЫ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407,3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479,6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382687773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1 01 02000 01 0000 110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407,3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479,6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1297767507"/>
                  </a:ext>
                </a:extLst>
              </a:tr>
              <a:tr h="127179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1 01 02010 01 0000 110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 с доходов, источником которых является налоговый агент, за исключением доходов, в отношении которых исчисление и уплата налога осуществляются в соответствии со статьями 227, 227.1 и 228 Налогового кодекса Российской Федерации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403,7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117,9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2331618957"/>
                  </a:ext>
                </a:extLst>
              </a:tr>
              <a:tr h="106073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1 01 02030 01 0000 110 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 на  доходы  физических  лиц  с   доходов, полученных физическими лицами в соответствии  со  статьей  228   Налогового   кодекса   Российской                         Федерации</a:t>
                      </a:r>
                      <a:b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1169474986"/>
                  </a:ext>
                </a:extLst>
              </a:tr>
              <a:tr h="23800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1 06 00000 00 0000 000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НА ИМУЩЕСТВО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-174,7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2362084491"/>
                  </a:ext>
                </a:extLst>
              </a:tr>
              <a:tr h="23800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1 06 01000 00 0000 110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58,1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:a16="http://schemas.microsoft.com/office/drawing/2014/main" val="2062455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08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969536"/>
              </p:ext>
            </p:extLst>
          </p:nvPr>
        </p:nvGraphicFramePr>
        <p:xfrm>
          <a:off x="827583" y="548680"/>
          <a:ext cx="7632848" cy="53077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9">
                  <a:extLst>
                    <a:ext uri="{9D8B030D-6E8A-4147-A177-3AD203B41FA5}">
                      <a16:colId xmlns:a16="http://schemas.microsoft.com/office/drawing/2014/main" val="3469558560"/>
                    </a:ext>
                  </a:extLst>
                </a:gridCol>
                <a:gridCol w="3748970">
                  <a:extLst>
                    <a:ext uri="{9D8B030D-6E8A-4147-A177-3AD203B41FA5}">
                      <a16:colId xmlns:a16="http://schemas.microsoft.com/office/drawing/2014/main" val="1645649004"/>
                    </a:ext>
                  </a:extLst>
                </a:gridCol>
                <a:gridCol w="783573">
                  <a:extLst>
                    <a:ext uri="{9D8B030D-6E8A-4147-A177-3AD203B41FA5}">
                      <a16:colId xmlns:a16="http://schemas.microsoft.com/office/drawing/2014/main" val="267353609"/>
                    </a:ext>
                  </a:extLst>
                </a:gridCol>
                <a:gridCol w="776578">
                  <a:extLst>
                    <a:ext uri="{9D8B030D-6E8A-4147-A177-3AD203B41FA5}">
                      <a16:colId xmlns:a16="http://schemas.microsoft.com/office/drawing/2014/main" val="2425460738"/>
                    </a:ext>
                  </a:extLst>
                </a:gridCol>
                <a:gridCol w="811558">
                  <a:extLst>
                    <a:ext uri="{9D8B030D-6E8A-4147-A177-3AD203B41FA5}">
                      <a16:colId xmlns:a16="http://schemas.microsoft.com/office/drawing/2014/main" val="3851395688"/>
                    </a:ext>
                  </a:extLst>
                </a:gridCol>
              </a:tblGrid>
              <a:tr h="67828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1 06 01030 10 0000 110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 физических лиц, взимаемый по ставкам, применяемым к объектам налогообложения, расположенным в границах сельских поселений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2487301814"/>
                  </a:ext>
                </a:extLst>
              </a:tr>
              <a:tr h="29968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1 06 06000 00 0000 110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-187,1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-187,2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729709485"/>
                  </a:ext>
                </a:extLst>
              </a:tr>
              <a:tr h="29968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1 06 06030 00 0000 110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с организаций 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-187,2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-187,3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2313505215"/>
                  </a:ext>
                </a:extLst>
              </a:tr>
              <a:tr h="67828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1 06 06033 10 0000 110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с организаций, обладающих земельным участком, расположенным в границах сельских  поселений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-187,2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-187,3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1359786171"/>
                  </a:ext>
                </a:extLst>
              </a:tr>
              <a:tr h="5108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1 06 06040 00 0000 110</a:t>
                      </a:r>
                      <a:b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с физических лиц</a:t>
                      </a:r>
                      <a:b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3016920727"/>
                  </a:ext>
                </a:extLst>
              </a:tr>
              <a:tr h="70160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1 06 06043 10 0000 110</a:t>
                      </a:r>
                      <a:b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с физических лиц, обладающих земельным участком, расположенным в границах сельских поселений</a:t>
                      </a:r>
                      <a:b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2584515802"/>
                  </a:ext>
                </a:extLst>
              </a:tr>
              <a:tr h="29968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1 08 00000 00 0000 000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ПОШЛИНА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38,3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109,9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3122290928"/>
                  </a:ext>
                </a:extLst>
              </a:tr>
              <a:tr h="67828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1 08 04000 01 0000 110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пошлина за совершение нотариальных действий (за исключением действий, совершаемых консульскими учреждениями Российской Федерации)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38,3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109,9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2476249145"/>
                  </a:ext>
                </a:extLst>
              </a:tr>
              <a:tr h="112584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1 08 04020 01 0000 110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пошлина за совершение нотариальных действий должностными лицами органов местного самоуправления, уполномоченными в соответствии с законодательными актами Российской Федерации на совершение нотариальных действий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5" marR="5675" marT="5675" marB="0" anchor="b"/>
                </a:tc>
                <a:extLst>
                  <a:ext uri="{0D108BD9-81ED-4DB2-BD59-A6C34878D82A}">
                    <a16:rowId xmlns:a16="http://schemas.microsoft.com/office/drawing/2014/main" val="2462696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70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0150"/>
              </p:ext>
            </p:extLst>
          </p:nvPr>
        </p:nvGraphicFramePr>
        <p:xfrm>
          <a:off x="827584" y="548679"/>
          <a:ext cx="7560839" cy="57846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935115931"/>
                    </a:ext>
                  </a:extLst>
                </a:gridCol>
                <a:gridCol w="3699335">
                  <a:extLst>
                    <a:ext uri="{9D8B030D-6E8A-4147-A177-3AD203B41FA5}">
                      <a16:colId xmlns:a16="http://schemas.microsoft.com/office/drawing/2014/main" val="1269895180"/>
                    </a:ext>
                  </a:extLst>
                </a:gridCol>
                <a:gridCol w="776182">
                  <a:extLst>
                    <a:ext uri="{9D8B030D-6E8A-4147-A177-3AD203B41FA5}">
                      <a16:colId xmlns:a16="http://schemas.microsoft.com/office/drawing/2014/main" val="1143443506"/>
                    </a:ext>
                  </a:extLst>
                </a:gridCol>
                <a:gridCol w="769251">
                  <a:extLst>
                    <a:ext uri="{9D8B030D-6E8A-4147-A177-3AD203B41FA5}">
                      <a16:colId xmlns:a16="http://schemas.microsoft.com/office/drawing/2014/main" val="2839717117"/>
                    </a:ext>
                  </a:extLst>
                </a:gridCol>
                <a:gridCol w="803903">
                  <a:extLst>
                    <a:ext uri="{9D8B030D-6E8A-4147-A177-3AD203B41FA5}">
                      <a16:colId xmlns:a16="http://schemas.microsoft.com/office/drawing/2014/main" val="1456648967"/>
                    </a:ext>
                  </a:extLst>
                </a:gridCol>
              </a:tblGrid>
              <a:tr h="64807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1 11 00000 00 0000 000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#ДЕЛ/0!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extLst>
                  <a:ext uri="{0D108BD9-81ED-4DB2-BD59-A6C34878D82A}">
                    <a16:rowId xmlns:a16="http://schemas.microsoft.com/office/drawing/2014/main" val="2773565737"/>
                  </a:ext>
                </a:extLst>
              </a:tr>
              <a:tr h="114295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1 11 09000 00 0000 120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#ДЕЛ/0!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extLst>
                  <a:ext uri="{0D108BD9-81ED-4DB2-BD59-A6C34878D82A}">
                    <a16:rowId xmlns:a16="http://schemas.microsoft.com/office/drawing/2014/main" val="2985256764"/>
                  </a:ext>
                </a:extLst>
              </a:tr>
              <a:tr h="123330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1 11 09040 00 0000 120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поступления от использования имущества, находящегося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#ДЕЛ/0!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extLst>
                  <a:ext uri="{0D108BD9-81ED-4DB2-BD59-A6C34878D82A}">
                    <a16:rowId xmlns:a16="http://schemas.microsoft.com/office/drawing/2014/main" val="1307632046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1 11 09045 10 0000 120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поступления от использования имущества, находящегося в собственности сельских поселений (за исключением имущества муниципальных бюджетных и автономных учреждений, а также имущества муниципальных унитарных предприятий, в том числе казенных)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412,1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#ДЕЛ/0!</a:t>
                      </a:r>
                      <a:endParaRPr lang="ru-RU" sz="12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extLst>
                  <a:ext uri="{0D108BD9-81ED-4DB2-BD59-A6C34878D82A}">
                    <a16:rowId xmlns:a16="http://schemas.microsoft.com/office/drawing/2014/main" val="573783700"/>
                  </a:ext>
                </a:extLst>
              </a:tr>
              <a:tr h="43980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2 00 00000 00 0000 000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15 265,2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15 261,8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extLst>
                  <a:ext uri="{0D108BD9-81ED-4DB2-BD59-A6C34878D82A}">
                    <a16:rowId xmlns:a16="http://schemas.microsoft.com/office/drawing/2014/main" val="179265855"/>
                  </a:ext>
                </a:extLst>
              </a:tr>
              <a:tr h="6565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2 02 00000 00 0000 000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 от других бюджетов бюджетной системы Российской Федерации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15 265,2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15 261,8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extLst>
                  <a:ext uri="{0D108BD9-81ED-4DB2-BD59-A6C34878D82A}">
                    <a16:rowId xmlns:a16="http://schemas.microsoft.com/office/drawing/2014/main" val="2502411619"/>
                  </a:ext>
                </a:extLst>
              </a:tr>
              <a:tr h="43980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2 02 10000 00 0000 150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бюджетам бюджетной системы Российской Федерации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2 681,4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2 681,4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9" marR="5349" marT="5349" marB="0" anchor="b"/>
                </a:tc>
                <a:extLst>
                  <a:ext uri="{0D108BD9-81ED-4DB2-BD59-A6C34878D82A}">
                    <a16:rowId xmlns:a16="http://schemas.microsoft.com/office/drawing/2014/main" val="1229074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7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264772"/>
              </p:ext>
            </p:extLst>
          </p:nvPr>
        </p:nvGraphicFramePr>
        <p:xfrm>
          <a:off x="827584" y="836712"/>
          <a:ext cx="7560840" cy="50442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1619">
                  <a:extLst>
                    <a:ext uri="{9D8B030D-6E8A-4147-A177-3AD203B41FA5}">
                      <a16:colId xmlns:a16="http://schemas.microsoft.com/office/drawing/2014/main" val="705632503"/>
                    </a:ext>
                  </a:extLst>
                </a:gridCol>
                <a:gridCol w="3449887">
                  <a:extLst>
                    <a:ext uri="{9D8B030D-6E8A-4147-A177-3AD203B41FA5}">
                      <a16:colId xmlns:a16="http://schemas.microsoft.com/office/drawing/2014/main" val="1675099715"/>
                    </a:ext>
                  </a:extLst>
                </a:gridCol>
                <a:gridCol w="776181">
                  <a:extLst>
                    <a:ext uri="{9D8B030D-6E8A-4147-A177-3AD203B41FA5}">
                      <a16:colId xmlns:a16="http://schemas.microsoft.com/office/drawing/2014/main" val="2180704392"/>
                    </a:ext>
                  </a:extLst>
                </a:gridCol>
                <a:gridCol w="769251">
                  <a:extLst>
                    <a:ext uri="{9D8B030D-6E8A-4147-A177-3AD203B41FA5}">
                      <a16:colId xmlns:a16="http://schemas.microsoft.com/office/drawing/2014/main" val="2312882568"/>
                    </a:ext>
                  </a:extLst>
                </a:gridCol>
                <a:gridCol w="803902">
                  <a:extLst>
                    <a:ext uri="{9D8B030D-6E8A-4147-A177-3AD203B41FA5}">
                      <a16:colId xmlns:a16="http://schemas.microsoft.com/office/drawing/2014/main" val="440314753"/>
                    </a:ext>
                  </a:extLst>
                </a:gridCol>
              </a:tblGrid>
              <a:tr h="47763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2 02 15001 00 0000 150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на выравнивание бюджетной обеспеченности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2 681,4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2 681,4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1683291221"/>
                  </a:ext>
                </a:extLst>
              </a:tr>
              <a:tr h="47763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2 02 15001 10 0000 150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бюджетам сельских поселений на выравнивание бюджетной обеспеченности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2 681,4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2 681,4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2103934802"/>
                  </a:ext>
                </a:extLst>
              </a:tr>
              <a:tr h="47763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2 02 30000 00 0000 150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бюджетной системы Российской Федерации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534,0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3805657924"/>
                  </a:ext>
                </a:extLst>
              </a:tr>
              <a:tr h="71245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2 02 35118 00 0000 150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на осуществление первичного воинского учета на территориях, где отсутствуют военные комиссариаты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534,0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1877288689"/>
                  </a:ext>
                </a:extLst>
              </a:tr>
              <a:tr h="8789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2 02 35118 10 0000 150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сельских поселений на осуществление первичного воинского учета на территориях, где отсутствуют военные комиссариаты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534,0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3940575287"/>
                  </a:ext>
                </a:extLst>
              </a:tr>
              <a:tr h="47763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2 02 40000 00 0000 150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межбюджетные трансферты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12 049,8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12 047,2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2226710249"/>
                  </a:ext>
                </a:extLst>
              </a:tr>
              <a:tr h="71245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2 02 49999 00 0000 150</a:t>
                      </a:r>
                      <a:b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межбюджетные трансферты, передаваемые бюджетам</a:t>
                      </a:r>
                      <a:b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12 049,8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12 047,2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9616913"/>
                  </a:ext>
                </a:extLst>
              </a:tr>
              <a:tr h="47763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2 02 49999 10 0000 150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межбюджетные трансферты, передаваемые бюджетам сельских поселений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12 049,8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12 047,2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2068181476"/>
                  </a:ext>
                </a:extLst>
              </a:tr>
              <a:tr h="352197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доходов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15 536,1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16 015,6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103,1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4" marR="6234" marT="6234" marB="0" anchor="b"/>
                </a:tc>
                <a:extLst>
                  <a:ext uri="{0D108BD9-81ED-4DB2-BD59-A6C34878D82A}">
                    <a16:rowId xmlns:a16="http://schemas.microsoft.com/office/drawing/2014/main" val="3813852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25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75657" y="476672"/>
            <a:ext cx="64497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Структура доходной части бюджета муниципального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 сельское поселение Лорино за 2023 год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813124"/>
              </p:ext>
            </p:extLst>
          </p:nvPr>
        </p:nvGraphicFramePr>
        <p:xfrm>
          <a:off x="899592" y="1340768"/>
          <a:ext cx="7344815" cy="3830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4070">
                  <a:extLst>
                    <a:ext uri="{9D8B030D-6E8A-4147-A177-3AD203B41FA5}">
                      <a16:colId xmlns:a16="http://schemas.microsoft.com/office/drawing/2014/main" val="4076506954"/>
                    </a:ext>
                  </a:extLst>
                </a:gridCol>
                <a:gridCol w="1290368">
                  <a:extLst>
                    <a:ext uri="{9D8B030D-6E8A-4147-A177-3AD203B41FA5}">
                      <a16:colId xmlns:a16="http://schemas.microsoft.com/office/drawing/2014/main" val="3552753021"/>
                    </a:ext>
                  </a:extLst>
                </a:gridCol>
                <a:gridCol w="1510377">
                  <a:extLst>
                    <a:ext uri="{9D8B030D-6E8A-4147-A177-3AD203B41FA5}">
                      <a16:colId xmlns:a16="http://schemas.microsoft.com/office/drawing/2014/main" val="1689306322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налоговых и неналоговых платежей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платежей тыс. руб. поступило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 в общем объеме налоговых и неналоговых доходов (%)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015201"/>
                  </a:ext>
                </a:extLst>
              </a:tr>
              <a:tr h="297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723210"/>
                  </a:ext>
                </a:extLst>
              </a:tr>
              <a:tr h="2976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479,6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63,6%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3402737"/>
                  </a:ext>
                </a:extLst>
              </a:tr>
              <a:tr h="2976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на имущество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-180,0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-23,9%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8123672"/>
                  </a:ext>
                </a:extLst>
              </a:tr>
              <a:tr h="2976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пошлина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1462597"/>
                  </a:ext>
                </a:extLst>
              </a:tr>
              <a:tr h="892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412,1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54,7%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4936399"/>
                  </a:ext>
                </a:extLst>
              </a:tr>
              <a:tr h="5952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НАЛОГОВЫЕ И НЕНАЛОГОВЫЕ ДОХОДЫ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753,8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2939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206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2218</TotalTime>
  <Words>1328</Words>
  <Application>Microsoft Office PowerPoint</Application>
  <PresentationFormat>Экран (4:3)</PresentationFormat>
  <Paragraphs>292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Tw Cen MT</vt:lpstr>
      <vt:lpstr>Tw Cen MT Condensed</vt:lpstr>
      <vt:lpstr>Wingdings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БибиковаОльга</dc:creator>
  <cp:lastModifiedBy>Мира</cp:lastModifiedBy>
  <cp:revision>55</cp:revision>
  <dcterms:created xsi:type="dcterms:W3CDTF">2017-04-29T23:32:04Z</dcterms:created>
  <dcterms:modified xsi:type="dcterms:W3CDTF">2024-05-17T04:05:32Z</dcterms:modified>
</cp:coreProperties>
</file>